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7" r:id="rId2"/>
    <p:sldId id="256" r:id="rId3"/>
    <p:sldId id="259" r:id="rId4"/>
    <p:sldId id="263" r:id="rId5"/>
    <p:sldId id="264" r:id="rId6"/>
    <p:sldId id="265" r:id="rId7"/>
    <p:sldId id="266" r:id="rId8"/>
    <p:sldId id="267" r:id="rId9"/>
    <p:sldId id="258" r:id="rId10"/>
    <p:sldId id="268" r:id="rId11"/>
    <p:sldId id="262" r:id="rId12"/>
    <p:sldId id="269" r:id="rId13"/>
    <p:sldId id="270" r:id="rId14"/>
    <p:sldId id="271" r:id="rId15"/>
    <p:sldId id="260" r:id="rId16"/>
    <p:sldId id="26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intha Westerink" userId="c1c74fd5-67fa-43d8-8063-0adb3063a5fc" providerId="ADAL" clId="{6037EB3C-1403-4AB9-A185-4E116BD656E3}"/>
    <pc:docChg chg="modSld">
      <pc:chgData name="Jacintha Westerink" userId="c1c74fd5-67fa-43d8-8063-0adb3063a5fc" providerId="ADAL" clId="{6037EB3C-1403-4AB9-A185-4E116BD656E3}" dt="2020-11-23T17:43:39.110" v="14" actId="20577"/>
      <pc:docMkLst>
        <pc:docMk/>
      </pc:docMkLst>
      <pc:sldChg chg="modSp mod">
        <pc:chgData name="Jacintha Westerink" userId="c1c74fd5-67fa-43d8-8063-0adb3063a5fc" providerId="ADAL" clId="{6037EB3C-1403-4AB9-A185-4E116BD656E3}" dt="2020-11-23T17:43:39.110" v="14" actId="20577"/>
        <pc:sldMkLst>
          <pc:docMk/>
          <pc:sldMk cId="821168679" sldId="273"/>
        </pc:sldMkLst>
        <pc:spChg chg="mod">
          <ac:chgData name="Jacintha Westerink" userId="c1c74fd5-67fa-43d8-8063-0adb3063a5fc" providerId="ADAL" clId="{6037EB3C-1403-4AB9-A185-4E116BD656E3}" dt="2020-11-23T17:43:39.110" v="14" actId="20577"/>
          <ac:spMkLst>
            <pc:docMk/>
            <pc:sldMk cId="821168679" sldId="273"/>
            <ac:spMk id="3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7CB8-4C93-4D65-8A90-05A5D0CD34F2}" type="datetimeFigureOut">
              <a:rPr lang="nl-NL" smtClean="0"/>
              <a:t>23-11-2020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036211C-309C-4573-9DBD-633CEFF185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0465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7CB8-4C93-4D65-8A90-05A5D0CD34F2}" type="datetimeFigureOut">
              <a:rPr lang="nl-NL" smtClean="0"/>
              <a:t>23-11-2020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036211C-309C-4573-9DBD-633CEFF185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8107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7CB8-4C93-4D65-8A90-05A5D0CD34F2}" type="datetimeFigureOut">
              <a:rPr lang="nl-NL" smtClean="0"/>
              <a:t>23-11-2020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036211C-309C-4573-9DBD-633CEFF1851F}" type="slidenum">
              <a:rPr lang="nl-NL" smtClean="0"/>
              <a:t>‹nr.›</a:t>
            </a:fld>
            <a:endParaRPr lang="nl-NL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62127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7CB8-4C93-4D65-8A90-05A5D0CD34F2}" type="datetimeFigureOut">
              <a:rPr lang="nl-NL" smtClean="0"/>
              <a:t>23-11-2020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036211C-309C-4573-9DBD-633CEFF185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6526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7CB8-4C93-4D65-8A90-05A5D0CD34F2}" type="datetimeFigureOut">
              <a:rPr lang="nl-NL" smtClean="0"/>
              <a:t>23-11-2020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036211C-309C-4573-9DBD-633CEFF1851F}" type="slidenum">
              <a:rPr lang="nl-NL" smtClean="0"/>
              <a:t>‹nr.›</a:t>
            </a:fld>
            <a:endParaRPr lang="nl-NL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398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7CB8-4C93-4D65-8A90-05A5D0CD34F2}" type="datetimeFigureOut">
              <a:rPr lang="nl-NL" smtClean="0"/>
              <a:t>23-11-2020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036211C-309C-4573-9DBD-633CEFF185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342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7CB8-4C93-4D65-8A90-05A5D0CD34F2}" type="datetimeFigureOut">
              <a:rPr lang="nl-NL" smtClean="0"/>
              <a:t>23-11-2020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6211C-309C-4573-9DBD-633CEFF185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26715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7CB8-4C93-4D65-8A90-05A5D0CD34F2}" type="datetimeFigureOut">
              <a:rPr lang="nl-NL" smtClean="0"/>
              <a:t>23-11-2020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6211C-309C-4573-9DBD-633CEFF185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0133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7CB8-4C93-4D65-8A90-05A5D0CD34F2}" type="datetimeFigureOut">
              <a:rPr lang="nl-NL" smtClean="0"/>
              <a:t>23-11-2020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6211C-309C-4573-9DBD-633CEFF185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2223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7CB8-4C93-4D65-8A90-05A5D0CD34F2}" type="datetimeFigureOut">
              <a:rPr lang="nl-NL" smtClean="0"/>
              <a:t>23-11-2020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036211C-309C-4573-9DBD-633CEFF185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7912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7CB8-4C93-4D65-8A90-05A5D0CD34F2}" type="datetimeFigureOut">
              <a:rPr lang="nl-NL" smtClean="0"/>
              <a:t>23-11-2020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036211C-309C-4573-9DBD-633CEFF185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260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7CB8-4C93-4D65-8A90-05A5D0CD34F2}" type="datetimeFigureOut">
              <a:rPr lang="nl-NL" smtClean="0"/>
              <a:t>23-11-2020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036211C-309C-4573-9DBD-633CEFF185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1639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7CB8-4C93-4D65-8A90-05A5D0CD34F2}" type="datetimeFigureOut">
              <a:rPr lang="nl-NL" smtClean="0"/>
              <a:t>23-11-2020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6211C-309C-4573-9DBD-633CEFF185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8600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7CB8-4C93-4D65-8A90-05A5D0CD34F2}" type="datetimeFigureOut">
              <a:rPr lang="nl-NL" smtClean="0"/>
              <a:t>23-11-2020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6211C-309C-4573-9DBD-633CEFF185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7439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7CB8-4C93-4D65-8A90-05A5D0CD34F2}" type="datetimeFigureOut">
              <a:rPr lang="nl-NL" smtClean="0"/>
              <a:t>23-11-2020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6211C-309C-4573-9DBD-633CEFF185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7101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7CB8-4C93-4D65-8A90-05A5D0CD34F2}" type="datetimeFigureOut">
              <a:rPr lang="nl-NL" smtClean="0"/>
              <a:t>23-11-2020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036211C-309C-4573-9DBD-633CEFF185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6284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57CB8-4C93-4D65-8A90-05A5D0CD34F2}" type="datetimeFigureOut">
              <a:rPr lang="nl-NL" smtClean="0"/>
              <a:t>23-11-2020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036211C-309C-4573-9DBD-633CEFF185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6033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nl.wikipedia.org/wiki/Eik" TargetMode="External"/><Relationship Id="rId3" Type="http://schemas.openxmlformats.org/officeDocument/2006/relationships/image" Target="../media/image7.png"/><Relationship Id="rId7" Type="http://schemas.openxmlformats.org/officeDocument/2006/relationships/hyperlink" Target="https://nl.wikipedia.org/wiki/Neder-Californi%C3%AB_(schiereiland)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l.wikipedia.org/wiki/Californi%C3%AB" TargetMode="External"/><Relationship Id="rId5" Type="http://schemas.openxmlformats.org/officeDocument/2006/relationships/hyperlink" Target="https://nl.wikipedia.org/wiki/Vegetatie" TargetMode="External"/><Relationship Id="rId4" Type="http://schemas.openxmlformats.org/officeDocument/2006/relationships/hyperlink" Target="https://nl.wikipedia.org/wiki/Biotoop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926772" y="2376805"/>
            <a:ext cx="10515600" cy="1325563"/>
          </a:xfrm>
        </p:spPr>
        <p:txBody>
          <a:bodyPr/>
          <a:lstStyle/>
          <a:p>
            <a:r>
              <a:rPr lang="nl-NL" dirty="0"/>
              <a:t>Uiterlijke kenmerken / Aanpassingen</a:t>
            </a:r>
          </a:p>
        </p:txBody>
      </p:sp>
    </p:spTree>
    <p:extLst>
      <p:ext uri="{BB962C8B-B14F-4D97-AF65-F5344CB8AC3E}">
        <p14:creationId xmlns:p14="http://schemas.microsoft.com/office/powerpoint/2010/main" val="2318954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390401" y="4781006"/>
            <a:ext cx="2017622" cy="635726"/>
          </a:xfrm>
        </p:spPr>
        <p:txBody>
          <a:bodyPr/>
          <a:lstStyle/>
          <a:p>
            <a:r>
              <a:rPr lang="nl-NL" dirty="0"/>
              <a:t>Duinen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686"/>
            <a:ext cx="5989039" cy="399655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874" y="2888622"/>
            <a:ext cx="6122126" cy="396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35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418013" y="4915483"/>
            <a:ext cx="2191794" cy="609600"/>
          </a:xfrm>
        </p:spPr>
        <p:txBody>
          <a:bodyPr/>
          <a:lstStyle/>
          <a:p>
            <a:r>
              <a:rPr lang="nl-NL" dirty="0"/>
              <a:t>Naaldbos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9397"/>
            <a:ext cx="6609806" cy="459617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950" y="2360023"/>
            <a:ext cx="5399050" cy="449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53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120177" y="6170023"/>
            <a:ext cx="1956662" cy="687977"/>
          </a:xfrm>
        </p:spPr>
        <p:txBody>
          <a:bodyPr/>
          <a:lstStyle/>
          <a:p>
            <a:r>
              <a:rPr lang="nl-NL" dirty="0"/>
              <a:t>Loofbos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858"/>
            <a:ext cx="6076839" cy="461935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716" y="2255521"/>
            <a:ext cx="6028284" cy="460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721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335383" y="570411"/>
            <a:ext cx="2409508" cy="670560"/>
          </a:xfrm>
        </p:spPr>
        <p:txBody>
          <a:bodyPr/>
          <a:lstStyle/>
          <a:p>
            <a:r>
              <a:rPr lang="nl-NL" dirty="0"/>
              <a:t>Heideveld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8046"/>
            <a:ext cx="5639616" cy="363146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926" y="1389017"/>
            <a:ext cx="6327074" cy="475923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11841"/>
            <a:ext cx="5639616" cy="478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48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989805" y="5434148"/>
            <a:ext cx="3367451" cy="757646"/>
          </a:xfrm>
        </p:spPr>
        <p:txBody>
          <a:bodyPr/>
          <a:lstStyle/>
          <a:p>
            <a:r>
              <a:rPr lang="nl-NL" dirty="0"/>
              <a:t>Waddengebied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45"/>
            <a:ext cx="6357257" cy="442049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103" y="3702595"/>
            <a:ext cx="4850674" cy="323378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103" y="152845"/>
            <a:ext cx="4839651" cy="347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67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Verandering - ontwikkeling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995"/>
              </a:spcAft>
            </a:pPr>
            <a:r>
              <a:rPr lang="nl-NL" sz="2400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 zijn duizenden verschillende planten op aarde. Door (convergente) evolutie zijn sommige totaal verschillende planten dus toch op elkaar gaan lijken. </a:t>
            </a:r>
          </a:p>
          <a:p>
            <a:pPr>
              <a:lnSpc>
                <a:spcPct val="107000"/>
              </a:lnSpc>
              <a:spcAft>
                <a:spcPts val="995"/>
              </a:spcAft>
            </a:pPr>
            <a:r>
              <a:rPr lang="nl-NL" sz="2400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Door het leven in een bepaald ecosysteem met specifieke abiotische factoren </a:t>
            </a:r>
            <a:r>
              <a:rPr lang="nl-NL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(zoals klimaat, bodem, water) </a:t>
            </a:r>
            <a:r>
              <a:rPr lang="nl-NL" sz="2400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hebben ze dezelfde aanpassingen doorgemaakt om hier te kunnen leven.</a:t>
            </a:r>
            <a:endParaRPr lang="nl-NL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38278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380206" y="2079172"/>
            <a:ext cx="9811794" cy="4408714"/>
          </a:xfrm>
        </p:spPr>
        <p:txBody>
          <a:bodyPr>
            <a:normAutofit/>
          </a:bodyPr>
          <a:lstStyle/>
          <a:p>
            <a:pPr lvl="0">
              <a:lnSpc>
                <a:spcPts val="2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l-NL" sz="2400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Bij langdurige droogte (woestijn)</a:t>
            </a:r>
            <a:endParaRPr lang="nl-NL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ts val="2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l-NL" sz="2400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Bij weinig licht (tropisch regenwoud)</a:t>
            </a:r>
            <a:endParaRPr lang="nl-NL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ts val="2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l-NL" sz="2400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Bij felle zon en hitte (woestijn)</a:t>
            </a:r>
            <a:endParaRPr lang="nl-NL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ts val="2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l-NL" sz="2400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Bij vrieskou (gematigde zone, polaire zone)</a:t>
            </a:r>
            <a:endParaRPr lang="nl-NL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ts val="2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l-NL" sz="2400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Bij een overvloed aan water (tropisch regenwoud, moeras)</a:t>
            </a:r>
            <a:endParaRPr lang="nl-NL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ts val="2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l-NL" sz="2400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Bij harde wind (duinen)</a:t>
            </a:r>
            <a:endParaRPr lang="nl-NL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ts val="2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l-NL" sz="2400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Bij vraat door dieren (elk ecosysteem)</a:t>
            </a:r>
            <a:endParaRPr lang="nl-NL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2037806" y="798282"/>
            <a:ext cx="9997439" cy="1280890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spcBef>
                <a:spcPts val="1000"/>
              </a:spcBef>
              <a:spcAft>
                <a:spcPts val="995"/>
              </a:spcAft>
            </a:pPr>
            <a:r>
              <a:rPr lang="nl-NL" sz="2400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Planten hebben zich aangepast om te kunnen (over)leven …..</a:t>
            </a:r>
            <a:br>
              <a:rPr lang="nl-NL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1073309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89212" y="746030"/>
            <a:ext cx="4643898" cy="1004393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Plantgroepen</a:t>
            </a:r>
            <a:endParaRPr lang="nl-NL" sz="32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07000"/>
              </a:lnSpc>
              <a:buFont typeface="Arial" panose="020B0604020202020204" pitchFamily="34" charset="0"/>
              <a:buChar char="-"/>
            </a:pPr>
            <a:r>
              <a:rPr lang="nl-NL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Hygrofyten</a:t>
            </a:r>
          </a:p>
          <a:p>
            <a:pPr lvl="0">
              <a:lnSpc>
                <a:spcPct val="107000"/>
              </a:lnSpc>
              <a:buFont typeface="Arial" panose="020B0604020202020204" pitchFamily="34" charset="0"/>
              <a:buChar char="-"/>
            </a:pPr>
            <a:r>
              <a:rPr lang="nl-NL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Xerofyten </a:t>
            </a:r>
          </a:p>
          <a:p>
            <a:pPr lvl="0">
              <a:lnSpc>
                <a:spcPct val="107000"/>
              </a:lnSpc>
              <a:buFont typeface="Arial" panose="020B0604020202020204" pitchFamily="34" charset="0"/>
              <a:buChar char="-"/>
            </a:pPr>
            <a:r>
              <a:rPr lang="nl-NL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Mesofyten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-"/>
            </a:pPr>
            <a:r>
              <a:rPr lang="nl-NL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Epifyten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475440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Schoolopdracht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441755" y="1672045"/>
            <a:ext cx="9062857" cy="5042263"/>
          </a:xfrm>
        </p:spPr>
        <p:txBody>
          <a:bodyPr/>
          <a:lstStyle/>
          <a:p>
            <a:r>
              <a:rPr lang="nl-NL" sz="2400" dirty="0"/>
              <a:t>Kies een plant (uit een bepaald ecosysteem) met duidelijke aanpassingen om in dit gebied te kunnen overleven.</a:t>
            </a:r>
          </a:p>
          <a:p>
            <a:r>
              <a:rPr lang="nl-NL" sz="2400" dirty="0"/>
              <a:t> Maak foto’s van de plant en detailfoto’s van de uiterlijke kenmerken (aanpassingen)</a:t>
            </a:r>
          </a:p>
          <a:p>
            <a:r>
              <a:rPr lang="nl-NL" sz="2400" dirty="0"/>
              <a:t>Leg uit waarom de plant de aanpassingen heeft (gebruik hiervoor abiotische factoren)</a:t>
            </a:r>
          </a:p>
          <a:p>
            <a:r>
              <a:rPr lang="nl-NL" sz="2400" dirty="0"/>
              <a:t>Ontwerp en maak een voorwerp/object waarbij jouw inspiratiebron de aanpassing van je gekozen plant is.</a:t>
            </a:r>
          </a:p>
          <a:p>
            <a:r>
              <a:rPr lang="nl-NL" sz="2400" dirty="0"/>
              <a:t>Presenteer jouw gekozen plant (of duidelijke afbeelding) samen met jouw voorwerp aan de klas. </a:t>
            </a:r>
            <a:r>
              <a:rPr lang="nl-NL" sz="2400"/>
              <a:t>(19-01-2021)</a:t>
            </a:r>
            <a:endParaRPr lang="nl-NL" sz="2400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21168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995"/>
              </a:spcAft>
            </a:pPr>
            <a:r>
              <a:rPr lang="nl-NL" sz="4800" kern="1800" dirty="0">
                <a:solidFill>
                  <a:srgbClr val="333333"/>
                </a:solidFill>
                <a:effectLst/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De natuurlijke habitat</a:t>
            </a:r>
            <a:endParaRPr lang="nl-NL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995"/>
              </a:spcAft>
            </a:pPr>
            <a:r>
              <a:rPr lang="nl-NL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Dit is de </a:t>
            </a:r>
            <a:r>
              <a:rPr lang="nl-NL" b="1" u="sng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natuurlijke leefomgeving </a:t>
            </a:r>
            <a:r>
              <a:rPr lang="nl-NL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van een organisme. Het gaat dan over planten én dieren.</a:t>
            </a:r>
            <a:endParaRPr lang="nl-NL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995"/>
              </a:spcAft>
            </a:pPr>
            <a:r>
              <a:rPr lang="nl-NL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 zijn veel verschillende </a:t>
            </a:r>
            <a:r>
              <a:rPr lang="nl-NL" b="1" u="sng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ecosystemen</a:t>
            </a:r>
            <a:r>
              <a:rPr lang="nl-NL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op de wereld. Dit zijn gebieden met </a:t>
            </a:r>
            <a:r>
              <a:rPr lang="nl-NL" u="sng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een bepaald milieu</a:t>
            </a:r>
            <a:r>
              <a:rPr lang="nl-NL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Een heel klein gebied of ecosysteem noem je een </a:t>
            </a:r>
            <a:r>
              <a:rPr lang="nl-NL" b="1" u="sng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biotoop</a:t>
            </a:r>
            <a:r>
              <a:rPr lang="nl-NL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nl-NL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22975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23256" y="739498"/>
            <a:ext cx="8911687" cy="1280890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Bef>
                <a:spcPts val="1000"/>
              </a:spcBef>
              <a:spcAft>
                <a:spcPts val="995"/>
              </a:spcAft>
            </a:pPr>
            <a:r>
              <a:rPr lang="nl-NL" sz="3200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Verschillende ecosystemen in de wereld:</a:t>
            </a:r>
            <a:br>
              <a:rPr lang="nl-NL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119716" y="2177144"/>
            <a:ext cx="9858103" cy="3370217"/>
          </a:xfrm>
        </p:spPr>
        <p:txBody>
          <a:bodyPr/>
          <a:lstStyle/>
          <a:p>
            <a:pPr lvl="0">
              <a:lnSpc>
                <a:spcPts val="2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l-NL" sz="2400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Toendra (grenzend aan poolgebied, geen hoge plantgroei)</a:t>
            </a:r>
            <a:endParaRPr lang="nl-NL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ts val="2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l-NL" sz="2400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Tropisch regenwoud</a:t>
            </a:r>
            <a:endParaRPr lang="nl-NL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ts val="2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l-NL" sz="2400" dirty="0" err="1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Chaparral</a:t>
            </a:r>
            <a:r>
              <a:rPr lang="nl-NL" sz="2400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(Californië; laag groenblijvend eikenbos, </a:t>
            </a:r>
            <a:r>
              <a:rPr lang="nl-NL" sz="2400" dirty="0" err="1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med.kl</a:t>
            </a:r>
            <a:r>
              <a:rPr lang="nl-NL" sz="2400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nl-NL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ts val="2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l-NL" sz="2400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Bergen</a:t>
            </a:r>
            <a:endParaRPr lang="nl-NL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ts val="2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l-NL" sz="2400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Woestijn</a:t>
            </a:r>
            <a:endParaRPr lang="nl-NL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06851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732313" y="2926037"/>
            <a:ext cx="3744687" cy="583474"/>
          </a:xfrm>
        </p:spPr>
        <p:txBody>
          <a:bodyPr/>
          <a:lstStyle/>
          <a:p>
            <a:r>
              <a:rPr lang="nl-NL" dirty="0"/>
              <a:t>Polaire toendra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6595" y="85861"/>
            <a:ext cx="5599611" cy="3680247"/>
          </a:xfrm>
          <a:prstGeom prst="rect">
            <a:avLst/>
          </a:prstGeom>
        </p:spPr>
      </p:pic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4101738" y="6318943"/>
            <a:ext cx="2490652" cy="5834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Alpine toendra</a:t>
            </a:r>
          </a:p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951" y="85861"/>
            <a:ext cx="4127262" cy="277055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3836388"/>
            <a:ext cx="4425158" cy="293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569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077868" y="5712823"/>
            <a:ext cx="2966857" cy="583474"/>
          </a:xfrm>
        </p:spPr>
        <p:txBody>
          <a:bodyPr/>
          <a:lstStyle/>
          <a:p>
            <a:r>
              <a:rPr lang="nl-NL" dirty="0"/>
              <a:t>Tropisch regenwoud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1175"/>
            <a:ext cx="6155736" cy="395178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090" y="681175"/>
            <a:ext cx="5738534" cy="561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227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120"/>
            <a:ext cx="7010400" cy="435496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223" y="2700097"/>
            <a:ext cx="5910126" cy="4305949"/>
          </a:xfrm>
          <a:prstGeom prst="rect">
            <a:avLst/>
          </a:prstGeom>
        </p:spPr>
      </p:pic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7158446" y="172555"/>
            <a:ext cx="5111930" cy="2596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b="1" dirty="0" err="1">
                <a:solidFill>
                  <a:srgbClr val="222222"/>
                </a:solidFill>
                <a:latin typeface="Arial" panose="020B0604020202020204" pitchFamily="34" charset="0"/>
              </a:rPr>
              <a:t>Chaparral</a:t>
            </a:r>
            <a:r>
              <a:rPr lang="nl-NL" dirty="0">
                <a:solidFill>
                  <a:srgbClr val="222222"/>
                </a:solidFill>
                <a:latin typeface="Arial" panose="020B0604020202020204" pitchFamily="34" charset="0"/>
              </a:rPr>
              <a:t> is een </a:t>
            </a:r>
            <a:r>
              <a:rPr lang="nl-NL" dirty="0">
                <a:solidFill>
                  <a:srgbClr val="0B0080"/>
                </a:solidFill>
                <a:latin typeface="Arial" panose="020B0604020202020204" pitchFamily="34" charset="0"/>
                <a:hlinkClick r:id="rId4" tooltip="Biotoop"/>
              </a:rPr>
              <a:t>biotoop</a:t>
            </a:r>
            <a:r>
              <a:rPr lang="nl-NL" dirty="0">
                <a:solidFill>
                  <a:srgbClr val="222222"/>
                </a:solidFill>
                <a:latin typeface="Arial" panose="020B0604020202020204" pitchFamily="34" charset="0"/>
              </a:rPr>
              <a:t> met een kenmerkende </a:t>
            </a:r>
            <a:r>
              <a:rPr lang="nl-NL" dirty="0">
                <a:solidFill>
                  <a:srgbClr val="0B0080"/>
                </a:solidFill>
                <a:latin typeface="Arial" panose="020B0604020202020204" pitchFamily="34" charset="0"/>
                <a:hlinkClick r:id="rId5" tooltip="Vegetatie"/>
              </a:rPr>
              <a:t>vegetatie</a:t>
            </a:r>
            <a:r>
              <a:rPr lang="nl-NL" dirty="0">
                <a:solidFill>
                  <a:srgbClr val="222222"/>
                </a:solidFill>
                <a:latin typeface="Arial" panose="020B0604020202020204" pitchFamily="34" charset="0"/>
              </a:rPr>
              <a:t> die vooral in </a:t>
            </a:r>
            <a:r>
              <a:rPr lang="nl-NL" dirty="0">
                <a:solidFill>
                  <a:srgbClr val="0B0080"/>
                </a:solidFill>
                <a:latin typeface="Arial" panose="020B0604020202020204" pitchFamily="34" charset="0"/>
                <a:hlinkClick r:id="rId6" tooltip="Californië"/>
              </a:rPr>
              <a:t>Californië</a:t>
            </a:r>
            <a:r>
              <a:rPr lang="nl-NL" dirty="0">
                <a:solidFill>
                  <a:srgbClr val="222222"/>
                </a:solidFill>
                <a:latin typeface="Arial" panose="020B0604020202020204" pitchFamily="34" charset="0"/>
              </a:rPr>
              <a:t> en in het noordelijke deel van het Mexicaanse schiereiland </a:t>
            </a:r>
            <a:r>
              <a:rPr lang="nl-NL" dirty="0">
                <a:solidFill>
                  <a:srgbClr val="0B0080"/>
                </a:solidFill>
                <a:latin typeface="Arial" panose="020B0604020202020204" pitchFamily="34" charset="0"/>
                <a:hlinkClick r:id="rId7" tooltip="Neder-Californië (schiereiland)"/>
              </a:rPr>
              <a:t>Baja California</a:t>
            </a:r>
            <a:r>
              <a:rPr lang="nl-NL" dirty="0">
                <a:solidFill>
                  <a:srgbClr val="222222"/>
                </a:solidFill>
                <a:latin typeface="Arial" panose="020B0604020202020204" pitchFamily="34" charset="0"/>
              </a:rPr>
              <a:t> te vinden is.</a:t>
            </a:r>
          </a:p>
          <a:p>
            <a:r>
              <a:rPr lang="nl-NL" dirty="0">
                <a:solidFill>
                  <a:srgbClr val="222222"/>
                </a:solidFill>
                <a:latin typeface="Arial" panose="020B0604020202020204" pitchFamily="34" charset="0"/>
              </a:rPr>
              <a:t>De naam </a:t>
            </a:r>
            <a:r>
              <a:rPr lang="nl-NL" i="1" dirty="0" err="1">
                <a:solidFill>
                  <a:srgbClr val="222222"/>
                </a:solidFill>
                <a:latin typeface="Arial" panose="020B0604020202020204" pitchFamily="34" charset="0"/>
              </a:rPr>
              <a:t>chaparral</a:t>
            </a:r>
            <a:r>
              <a:rPr lang="nl-NL" dirty="0">
                <a:solidFill>
                  <a:srgbClr val="222222"/>
                </a:solidFill>
                <a:latin typeface="Arial" panose="020B0604020202020204" pitchFamily="34" charset="0"/>
              </a:rPr>
              <a:t> komt van het Spaanse woord </a:t>
            </a:r>
            <a:r>
              <a:rPr lang="nl-NL" i="1" dirty="0" err="1">
                <a:solidFill>
                  <a:srgbClr val="222222"/>
                </a:solidFill>
                <a:latin typeface="Arial" panose="020B0604020202020204" pitchFamily="34" charset="0"/>
              </a:rPr>
              <a:t>chaparro</a:t>
            </a:r>
            <a:r>
              <a:rPr lang="nl-NL" dirty="0">
                <a:solidFill>
                  <a:srgbClr val="222222"/>
                </a:solidFill>
                <a:latin typeface="Arial" panose="020B0604020202020204" pitchFamily="34" charset="0"/>
              </a:rPr>
              <a:t> en dat betekent "laag, groenblijvend </a:t>
            </a:r>
            <a:r>
              <a:rPr lang="nl-NL" dirty="0">
                <a:solidFill>
                  <a:srgbClr val="0B0080"/>
                </a:solidFill>
                <a:latin typeface="Arial" panose="020B0604020202020204" pitchFamily="34" charset="0"/>
                <a:hlinkClick r:id="rId8" tooltip="Eik"/>
              </a:rPr>
              <a:t>eikenbos</a:t>
            </a:r>
            <a:r>
              <a:rPr lang="nl-NL" dirty="0">
                <a:solidFill>
                  <a:srgbClr val="222222"/>
                </a:solidFill>
                <a:latin typeface="Arial" panose="020B0604020202020204" pitchFamily="34" charset="0"/>
              </a:rPr>
              <a:t>".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33584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425236" y="4968240"/>
            <a:ext cx="2627222" cy="526869"/>
          </a:xfrm>
        </p:spPr>
        <p:txBody>
          <a:bodyPr/>
          <a:lstStyle/>
          <a:p>
            <a:r>
              <a:rPr lang="nl-NL" dirty="0"/>
              <a:t>Bergen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037"/>
            <a:ext cx="6139543" cy="453729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046" y="2471919"/>
            <a:ext cx="5947954" cy="438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86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63501" y="6257109"/>
            <a:ext cx="2958148" cy="531223"/>
          </a:xfrm>
        </p:spPr>
        <p:txBody>
          <a:bodyPr/>
          <a:lstStyle/>
          <a:p>
            <a:r>
              <a:rPr lang="nl-NL" dirty="0"/>
              <a:t>Woestijn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72551"/>
            <a:ext cx="6221648" cy="37421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034" y="272551"/>
            <a:ext cx="3025415" cy="208570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7251" y="672329"/>
            <a:ext cx="2676525" cy="168592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6297" y="3186276"/>
            <a:ext cx="5895703" cy="367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48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89212" y="693778"/>
            <a:ext cx="8911687" cy="1280890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Verschillende ecosystemen in Nederland:</a:t>
            </a:r>
            <a:endParaRPr lang="nl-NL" sz="32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050766" y="1974668"/>
            <a:ext cx="7059885" cy="3762103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995"/>
              </a:spcAft>
            </a:pPr>
            <a:endParaRPr lang="nl-NL" sz="20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ts val="2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l-NL" sz="2400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Duinen</a:t>
            </a:r>
            <a:endParaRPr lang="nl-NL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ts val="2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l-NL" sz="2400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Naaldbos</a:t>
            </a:r>
            <a:endParaRPr lang="nl-NL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ts val="2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l-NL" sz="2400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Loofbos</a:t>
            </a:r>
            <a:endParaRPr lang="nl-NL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ts val="2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l-NL" sz="2400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Heideveld</a:t>
            </a:r>
            <a:endParaRPr lang="nl-NL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ts val="2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l-NL" sz="2400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Waddengebied</a:t>
            </a:r>
            <a:endParaRPr lang="nl-NL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60477284"/>
      </p:ext>
    </p:extLst>
  </p:cSld>
  <p:clrMapOvr>
    <a:masterClrMapping/>
  </p:clrMapOvr>
</p:sld>
</file>

<file path=ppt/theme/theme1.xml><?xml version="1.0" encoding="utf-8"?>
<a:theme xmlns:a="http://schemas.openxmlformats.org/drawingml/2006/main" name="Sliert">
  <a:themeElements>
    <a:clrScheme name="Sliert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Slier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ert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216</TotalTime>
  <Words>372</Words>
  <Application>Microsoft Office PowerPoint</Application>
  <PresentationFormat>Breedbeeld</PresentationFormat>
  <Paragraphs>51</Paragraphs>
  <Slides>18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5" baseType="lpstr">
      <vt:lpstr>Arial</vt:lpstr>
      <vt:lpstr>Century Gothic</vt:lpstr>
      <vt:lpstr>inherit</vt:lpstr>
      <vt:lpstr>Symbol</vt:lpstr>
      <vt:lpstr>Verdana</vt:lpstr>
      <vt:lpstr>Wingdings 3</vt:lpstr>
      <vt:lpstr>Sliert</vt:lpstr>
      <vt:lpstr>Uiterlijke kenmerken / Aanpassingen</vt:lpstr>
      <vt:lpstr>PowerPoint-presentatie</vt:lpstr>
      <vt:lpstr>Verschillende ecosystemen in de wereld: </vt:lpstr>
      <vt:lpstr>PowerPoint-presentatie</vt:lpstr>
      <vt:lpstr>PowerPoint-presentatie</vt:lpstr>
      <vt:lpstr>PowerPoint-presentatie</vt:lpstr>
      <vt:lpstr>PowerPoint-presentatie</vt:lpstr>
      <vt:lpstr>PowerPoint-presentatie</vt:lpstr>
      <vt:lpstr>Verschillende ecosystemen in Nederland:</vt:lpstr>
      <vt:lpstr>PowerPoint-presentatie</vt:lpstr>
      <vt:lpstr>PowerPoint-presentatie</vt:lpstr>
      <vt:lpstr>PowerPoint-presentatie</vt:lpstr>
      <vt:lpstr>PowerPoint-presentatie</vt:lpstr>
      <vt:lpstr>PowerPoint-presentatie</vt:lpstr>
      <vt:lpstr>Verandering - ontwikkeling</vt:lpstr>
      <vt:lpstr>Planten hebben zich aangepast om te kunnen (over)leven ….. </vt:lpstr>
      <vt:lpstr>Plantgroepen</vt:lpstr>
      <vt:lpstr>Schoolopdracht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Uiterlijke kenmerken / Aanpassingen</dc:title>
  <dc:creator>Jacintha Westerink</dc:creator>
  <cp:lastModifiedBy>Jacintha Westerink</cp:lastModifiedBy>
  <cp:revision>14</cp:revision>
  <dcterms:created xsi:type="dcterms:W3CDTF">2017-11-28T07:43:18Z</dcterms:created>
  <dcterms:modified xsi:type="dcterms:W3CDTF">2020-11-23T17:43:43Z</dcterms:modified>
</cp:coreProperties>
</file>